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57" r:id="rId6"/>
    <p:sldId id="259" r:id="rId7"/>
    <p:sldId id="267" r:id="rId8"/>
    <p:sldId id="260" r:id="rId9"/>
    <p:sldId id="261" r:id="rId10"/>
    <p:sldId id="266" r:id="rId11"/>
    <p:sldId id="262" r:id="rId12"/>
    <p:sldId id="263" r:id="rId13"/>
    <p:sldId id="264" r:id="rId14"/>
    <p:sldId id="265" r:id="rId15"/>
    <p:sldId id="268" r:id="rId16"/>
    <p:sldId id="269" r:id="rId17"/>
    <p:sldId id="270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e Racadag" initials="N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9" autoAdjust="0"/>
  </p:normalViewPr>
  <p:slideViewPr>
    <p:cSldViewPr showGuides="1"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1722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13T11:38:37.051" idx="1">
    <p:pos x="1969" y="1909"/>
    <p:text>What is SDS? Need to spell out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fld id="{A472B7E0-70CF-408E-B529-9C84C3EAFC47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B1A44DCE-E3DA-4D7E-AC87-34701244B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15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fld id="{A84D7F84-A625-490D-8BFF-BA7ACD29BCC8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9043FD32-EA2D-4AFB-97F2-77564075C5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2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FD32-EA2D-4AFB-97F2-77564075C5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5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8AAD2-4D61-496D-BE9B-C46D0F0FF5D0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AE75D-333E-47A2-8F9F-128A466C7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1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8AAD2-4D61-496D-BE9B-C46D0F0FF5D0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AE75D-333E-47A2-8F9F-128A466C7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4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8AAD2-4D61-496D-BE9B-C46D0F0FF5D0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AE75D-333E-47A2-8F9F-128A466C7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8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8AAD2-4D61-496D-BE9B-C46D0F0FF5D0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AE75D-333E-47A2-8F9F-128A466C7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0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8AAD2-4D61-496D-BE9B-C46D0F0FF5D0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AE75D-333E-47A2-8F9F-128A466C7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8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8AAD2-4D61-496D-BE9B-C46D0F0FF5D0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AE75D-333E-47A2-8F9F-128A466C7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0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8AAD2-4D61-496D-BE9B-C46D0F0FF5D0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AE75D-333E-47A2-8F9F-128A466C7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4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8AAD2-4D61-496D-BE9B-C46D0F0FF5D0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AE75D-333E-47A2-8F9F-128A466C7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7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8AAD2-4D61-496D-BE9B-C46D0F0FF5D0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AE75D-333E-47A2-8F9F-128A466C7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0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8AAD2-4D61-496D-BE9B-C46D0F0FF5D0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AE75D-333E-47A2-8F9F-128A466C7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5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8AAD2-4D61-496D-BE9B-C46D0F0FF5D0}" type="datetimeFigureOut">
              <a:rPr lang="en-US" smtClean="0"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9AE75D-333E-47A2-8F9F-128A466C7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9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8517" y="0"/>
            <a:ext cx="9162515" cy="6324600"/>
          </a:xfrm>
          <a:prstGeom prst="rect">
            <a:avLst/>
          </a:prstGeom>
          <a:gradFill>
            <a:gsLst>
              <a:gs pos="0">
                <a:srgbClr val="BDD34D"/>
              </a:gs>
              <a:gs pos="1900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6324600"/>
            <a:ext cx="9148273" cy="533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ound Same Side Corner Rectangle 7"/>
          <p:cNvSpPr/>
          <p:nvPr userDrawn="1"/>
        </p:nvSpPr>
        <p:spPr>
          <a:xfrm>
            <a:off x="457200" y="6400800"/>
            <a:ext cx="1295400" cy="45720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934200" y="64286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Protecting Worker Health</a:t>
            </a:r>
            <a:endParaRPr lang="en-US" sz="1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6" y="6474461"/>
            <a:ext cx="1202108" cy="3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2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ha.org/about-ih/IHcareers/" TargetMode="External"/><Relationship Id="rId2" Type="http://schemas.openxmlformats.org/officeDocument/2006/relationships/hyperlink" Target="https://www.aiha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youtube.com/watch?v=0k7GPWBoCa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://rossengineers.com/expert-witness/&amp;sa=U&amp;ei=Rj1RU5CbL8qa0AGzloDABw&amp;ved=0CC4Q9QEwAA&amp;sig2=z_xsCYSN_IvFZKkK-EztlQ&amp;usg=AFQjCNHwFl63LpQp7iEzw0mWAOWtPfqm3Q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wmf"/><Relationship Id="rId4" Type="http://schemas.openxmlformats.org/officeDocument/2006/relationships/hyperlink" Target="https://www.google.com/url?q=http://bootcampdigital.com/online-social-media-training/&amp;sa=U&amp;ei=NzlRU-l0qeTSAfSngPAB&amp;ved=0CFQQ9QEwEzgU&amp;sig2=xnxYTmBqquEr438gxInw_g&amp;usg=AFQjCNHVjkjF6Y2-tTrEIy_BOGMP-IkRtw" TargetMode="Externa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4.wikia.nocookie.net/__cb20110430232605/southpark/images/c/c7/Embalmers_and_worcestershire_sauce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aclk?sa=l&amp;ai=CpEjrfNpWU7mOOtLKsweZ0YC4D5G2q5cEkZ_Gv4cB3o7qt9MBCAkQAyDezc8eKAxQwIvDhQRgyYaAgOSkrBOgAbeWptQDyAEHqgQnT9AOI1m3nmPrI21y3loqp-KdOIqoaR-UsmJbkGfZ0GhfL1Yuaaq6wAUFoAYmgAex6dkrkAcC4BLxgPSl1-TmiD4&amp;sig=AOD64_2d8mmVKW412RDXuvP8pEutxnf0XA&amp;ctype=5&amp;rct=j&amp;frm=1&amp;q=&amp;ved=0CC8Q-hIwAg&amp;adurl=http://clickserve.dartsearch.net/link/click?lid=93700004694362747&amp;ds_s_kwgid=58700000287607513&amp;ds_e_adid=36322908161&amp;ds_e_source=pla&amp;ds_e_product_target_id=56756963166&amp;ds_e_product_id=B1105858&amp;ds_url_v=2&amp;ds_dest_url=http://www.globalindustrial.com/p/safety/hands/nitrile-gloves/sol-vex-ii-chemical-resistant-gloves-ansell-37-646-nitrile-straight-cuff-size-10?infoParam.campaignId=T9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What in the World is Industrial Hygiene?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i="1" dirty="0"/>
              <a:t>b</a:t>
            </a:r>
            <a:r>
              <a:rPr lang="en-US" i="1" dirty="0" smtClean="0"/>
              <a:t>y</a:t>
            </a:r>
          </a:p>
          <a:p>
            <a:r>
              <a:rPr lang="en-US" i="1" dirty="0" smtClean="0"/>
              <a:t>AIHA Student and Early Career Professionals Committee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205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Job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Industrial </a:t>
            </a:r>
            <a:r>
              <a:rPr lang="en-US" dirty="0"/>
              <a:t>hygienists are not limited to one particular type of industry; they are employed in a variety of organizations such as: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276600"/>
            <a:ext cx="4716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Chemical companies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Colleges and universities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Government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Insurance companies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Manufacturing </a:t>
            </a:r>
            <a:r>
              <a:rPr lang="en-US" sz="2400" dirty="0" smtClean="0"/>
              <a:t>companies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13997" y="3271082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Public utilities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Research laboratories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Consulting firms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Hospitals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Hazardous waste companies</a:t>
            </a:r>
          </a:p>
        </p:txBody>
      </p:sp>
    </p:spTree>
    <p:extLst>
      <p:ext uri="{BB962C8B-B14F-4D97-AF65-F5344CB8AC3E}">
        <p14:creationId xmlns:p14="http://schemas.microsoft.com/office/powerpoint/2010/main" val="12503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following figures are based on the 2013 AIHA Salary Survey.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of June 30, 2013, the average mean salary for all respondents was $105,166, 25 percent of the respondents earned $80,000 or less, and 25 percent earned $124,239 or more.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median was $100,000. </a:t>
            </a:r>
          </a:p>
        </p:txBody>
      </p:sp>
    </p:spTree>
    <p:extLst>
      <p:ext uri="{BB962C8B-B14F-4D97-AF65-F5344CB8AC3E}">
        <p14:creationId xmlns:p14="http://schemas.microsoft.com/office/powerpoint/2010/main" val="25448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To learn more, please visit the AIHA website</a:t>
            </a:r>
            <a:r>
              <a:rPr lang="en-US" dirty="0"/>
              <a:t>: </a:t>
            </a:r>
            <a:r>
              <a:rPr lang="en-US" sz="2400" dirty="0">
                <a:hlinkClick r:id="rId2"/>
              </a:rPr>
              <a:t>https://www.aiha.org</a:t>
            </a:r>
            <a:r>
              <a:rPr lang="en-US" sz="2400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b="1" dirty="0" smtClean="0"/>
              <a:t>Education</a:t>
            </a:r>
            <a:endParaRPr lang="en-US" b="1" dirty="0"/>
          </a:p>
          <a:p>
            <a:pPr lvl="1"/>
            <a:r>
              <a:rPr lang="en-US" sz="2400" dirty="0" smtClean="0"/>
              <a:t>Bachelor’s degree in engineering</a:t>
            </a:r>
            <a:r>
              <a:rPr lang="en-US" sz="2400" dirty="0"/>
              <a:t>, chemistry, physics, or in a closely related biological or physical </a:t>
            </a:r>
            <a:r>
              <a:rPr lang="en-US" sz="2400" dirty="0" smtClean="0"/>
              <a:t>science major.</a:t>
            </a:r>
            <a:endParaRPr lang="en-US" sz="2400" dirty="0"/>
          </a:p>
          <a:p>
            <a:pPr lvl="1"/>
            <a:r>
              <a:rPr lang="en-US" sz="2400" dirty="0" smtClean="0"/>
              <a:t>Twenty-two universities currently offer ABET accredited industrial hygiene master’s level programs.</a:t>
            </a:r>
          </a:p>
          <a:p>
            <a:pPr lvl="1"/>
            <a:r>
              <a:rPr lang="en-US" sz="2400" dirty="0" smtClean="0"/>
              <a:t>Four universities offer ABET </a:t>
            </a:r>
            <a:r>
              <a:rPr lang="en-US" sz="2400" dirty="0"/>
              <a:t>Accreditation of </a:t>
            </a:r>
            <a:r>
              <a:rPr lang="en-US" sz="2400" dirty="0" smtClean="0"/>
              <a:t>bachelor-level industrial hygiene programs.</a:t>
            </a:r>
            <a:endParaRPr lang="en-US" sz="2400" dirty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33600" y="5697940"/>
            <a:ext cx="52286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000" b="1" dirty="0">
                <a:solidFill>
                  <a:srgbClr val="FF0000"/>
                </a:solidFill>
                <a:hlinkClick r:id="rId3"/>
              </a:rPr>
              <a:t>https://www.aiha.org/about-ih/IHcareers</a:t>
            </a:r>
            <a:r>
              <a:rPr lang="en-US" sz="2000" b="1" dirty="0" smtClean="0">
                <a:solidFill>
                  <a:srgbClr val="FF0000"/>
                </a:solidFill>
                <a:hlinkClick r:id="rId3"/>
              </a:rPr>
              <a:t>/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Right Thing to Do: What is IH? </a:t>
            </a:r>
            <a:r>
              <a:rPr lang="en-US" dirty="0"/>
              <a:t>-</a:t>
            </a:r>
            <a:r>
              <a:rPr lang="en-US" dirty="0" smtClean="0"/>
              <a:t>video (7.5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www.youtube.com/watch?v=0k7GPWBoCa0</a:t>
            </a:r>
            <a:r>
              <a:rPr lang="en-US" dirty="0" smtClean="0"/>
              <a:t> (produced by AIHA)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0"/>
            <a:ext cx="5946466" cy="21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Ideas</a:t>
            </a:r>
          </a:p>
          <a:p>
            <a:pPr lvl="1"/>
            <a:r>
              <a:rPr lang="en-US" dirty="0" smtClean="0"/>
              <a:t>Noise – sound level meter</a:t>
            </a:r>
          </a:p>
          <a:p>
            <a:pPr lvl="1"/>
            <a:r>
              <a:rPr lang="en-US" dirty="0" smtClean="0"/>
              <a:t>Oxygen monitor</a:t>
            </a:r>
          </a:p>
          <a:p>
            <a:pPr lvl="1"/>
            <a:r>
              <a:rPr lang="en-US" dirty="0" smtClean="0"/>
              <a:t>CO2 monitor (indoor vs. outdoor)</a:t>
            </a:r>
          </a:p>
          <a:p>
            <a:pPr lvl="1"/>
            <a:r>
              <a:rPr lang="en-US" dirty="0" smtClean="0"/>
              <a:t>Velocity meter and fan</a:t>
            </a:r>
          </a:p>
          <a:p>
            <a:pPr lvl="1"/>
            <a:r>
              <a:rPr lang="en-US" dirty="0"/>
              <a:t>Light meter</a:t>
            </a:r>
          </a:p>
          <a:p>
            <a:pPr lvl="1"/>
            <a:r>
              <a:rPr lang="en-US" dirty="0" smtClean="0"/>
              <a:t>Breathing zone air sample equipment demo</a:t>
            </a:r>
          </a:p>
          <a:p>
            <a:pPr lvl="1"/>
            <a:r>
              <a:rPr lang="en-US" dirty="0" smtClean="0"/>
              <a:t>Colorimetric </a:t>
            </a:r>
            <a:r>
              <a:rPr lang="en-US" dirty="0"/>
              <a:t>tubes &amp; Bellows pumps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14" y="349408"/>
            <a:ext cx="2692386" cy="196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Hygienist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IHs wear many different hats</a:t>
            </a:r>
          </a:p>
          <a:p>
            <a:r>
              <a:rPr lang="en-US" dirty="0" smtClean="0"/>
              <a:t>Sometimes as a:</a:t>
            </a:r>
          </a:p>
          <a:p>
            <a:pPr lvl="1"/>
            <a:r>
              <a:rPr lang="en-US" dirty="0" smtClean="0"/>
              <a:t>Scientist</a:t>
            </a:r>
          </a:p>
          <a:p>
            <a:pPr lvl="1"/>
            <a:r>
              <a:rPr lang="en-US" dirty="0" smtClean="0"/>
              <a:t>Investigator</a:t>
            </a:r>
          </a:p>
          <a:p>
            <a:pPr lvl="1"/>
            <a:r>
              <a:rPr lang="en-US" dirty="0" smtClean="0"/>
              <a:t>Trainer/Educator</a:t>
            </a:r>
          </a:p>
          <a:p>
            <a:pPr lvl="1"/>
            <a:r>
              <a:rPr lang="en-US" dirty="0" smtClean="0"/>
              <a:t>Technician</a:t>
            </a:r>
          </a:p>
          <a:p>
            <a:pPr lvl="1"/>
            <a:r>
              <a:rPr lang="en-US" dirty="0" smtClean="0"/>
              <a:t>Policy enforcer</a:t>
            </a:r>
          </a:p>
          <a:p>
            <a:pPr lvl="1"/>
            <a:r>
              <a:rPr lang="en-US" dirty="0"/>
              <a:t>Engineer</a:t>
            </a:r>
          </a:p>
          <a:p>
            <a:pPr lvl="1"/>
            <a:r>
              <a:rPr lang="en-US" dirty="0" smtClean="0"/>
              <a:t>Emergency Responder</a:t>
            </a:r>
          </a:p>
          <a:p>
            <a:pPr lvl="1"/>
            <a:r>
              <a:rPr lang="en-US" dirty="0" smtClean="0"/>
              <a:t>and more!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8" name="Picture 4" descr="https://encrypted-tbn0.gstatic.com/images?q=tbn:ANd9GcS1KtFsMAe0sVO5rULiEsbx669NAWK8VZQ8J8E3W7OCVAeo-6IWDPEfmQoWR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99987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acaj1\Pictures\Pictures\Work Pics\Marshall MN NH3\DSC0025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0"/>
          <a:stretch/>
        </p:blipFill>
        <p:spPr bwMode="auto">
          <a:xfrm>
            <a:off x="6629400" y="4343400"/>
            <a:ext cx="2133600" cy="19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detec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12609"/>
            <a:ext cx="1545470" cy="1847858"/>
          </a:xfrm>
          <a:prstGeom prst="rect">
            <a:avLst/>
          </a:prstGeom>
          <a:noFill/>
          <a:effectLst>
            <a:outerShdw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encrypted-tbn2.gstatic.com/images?q=tbn:ANd9GcSQXv4oh7TcaW6WUkx2OdySjiHrnRdvq8Xjko-pPr7VUnXKoC2VmeBAwp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24" y="4592637"/>
            <a:ext cx="2004276" cy="133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S0024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13" y="1782400"/>
            <a:ext cx="1185863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IH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Industrial hygiene is the science of protecting and enhancing the health and safety of people at work and in their communities. </a:t>
            </a:r>
            <a:endParaRPr lang="en-US" dirty="0" smtClean="0"/>
          </a:p>
          <a:p>
            <a:r>
              <a:rPr lang="en-US" dirty="0" smtClean="0"/>
              <a:t>Health </a:t>
            </a:r>
            <a:r>
              <a:rPr lang="en-US" dirty="0"/>
              <a:t>and safety hazards cover a wide range of chemical, physical, </a:t>
            </a:r>
            <a:r>
              <a:rPr lang="en-US" dirty="0" smtClean="0"/>
              <a:t>biological </a:t>
            </a:r>
            <a:r>
              <a:rPr lang="en-US" dirty="0"/>
              <a:t>and ergonomic stressors. </a:t>
            </a:r>
            <a:endParaRPr lang="en-US" dirty="0" smtClean="0"/>
          </a:p>
          <a:p>
            <a:r>
              <a:rPr lang="en-US" dirty="0" smtClean="0"/>
              <a:t>Those </a:t>
            </a:r>
            <a:r>
              <a:rPr lang="en-US" dirty="0"/>
              <a:t>dedicated to </a:t>
            </a:r>
            <a:r>
              <a:rPr lang="en-US" u="sng" dirty="0"/>
              <a:t>anticipating</a:t>
            </a:r>
            <a:r>
              <a:rPr lang="en-US" dirty="0"/>
              <a:t>, </a:t>
            </a:r>
            <a:r>
              <a:rPr lang="en-US" u="sng" dirty="0"/>
              <a:t>recognizing</a:t>
            </a:r>
            <a:r>
              <a:rPr lang="en-US" dirty="0"/>
              <a:t>, </a:t>
            </a:r>
            <a:r>
              <a:rPr lang="en-US" u="sng" dirty="0" smtClean="0"/>
              <a:t>evaluating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/>
              <a:t>controlling</a:t>
            </a:r>
            <a:r>
              <a:rPr lang="en-US" dirty="0"/>
              <a:t> those hazards are known as i</a:t>
            </a:r>
            <a:r>
              <a:rPr lang="en-US" dirty="0" smtClean="0"/>
              <a:t>ndustrial hygienists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0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Industrial Hygiene/Occupational Health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3100" i="1" dirty="0" smtClean="0"/>
              <a:t>EH&amp;S (Environmental, </a:t>
            </a:r>
            <a:r>
              <a:rPr lang="en-US" sz="3100" i="1" dirty="0" smtClean="0">
                <a:solidFill>
                  <a:srgbClr val="FF0000"/>
                </a:solidFill>
              </a:rPr>
              <a:t>Health</a:t>
            </a:r>
            <a:r>
              <a:rPr lang="en-US" sz="3100" i="1" dirty="0" smtClean="0"/>
              <a:t> &amp; Safety)  </a:t>
            </a:r>
            <a:endParaRPr lang="en-US" sz="31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678"/>
            <a:ext cx="9047947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1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</a:t>
            </a:r>
            <a:r>
              <a:rPr lang="en-US" dirty="0"/>
              <a:t>identifying potential hazards in the </a:t>
            </a:r>
            <a:r>
              <a:rPr lang="en-US" dirty="0" smtClean="0"/>
              <a:t>workplace before </a:t>
            </a:r>
            <a:r>
              <a:rPr lang="en-US" dirty="0"/>
              <a:t>they are introduced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Example</a:t>
            </a:r>
          </a:p>
          <a:p>
            <a:pPr lvl="1"/>
            <a:r>
              <a:rPr lang="en-US" dirty="0" smtClean="0"/>
              <a:t>A funeral home employee (embalmer) works with </a:t>
            </a:r>
            <a:r>
              <a:rPr lang="en-US" dirty="0"/>
              <a:t>embalming fluids </a:t>
            </a:r>
            <a:r>
              <a:rPr lang="en-US" dirty="0" smtClean="0"/>
              <a:t>that contain a carcinogen known as </a:t>
            </a:r>
            <a:r>
              <a:rPr lang="en-US" dirty="0" smtClean="0">
                <a:solidFill>
                  <a:schemeClr val="accent1"/>
                </a:solidFill>
              </a:rPr>
              <a:t>formaldehyde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Is the employee being protected while working?</a:t>
            </a:r>
          </a:p>
          <a:p>
            <a:pPr lvl="2"/>
            <a:r>
              <a:rPr lang="en-US" dirty="0" smtClean="0"/>
              <a:t>What is in the fluid, how does the employee use it, where is it being used and how often?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533066"/>
              </p:ext>
            </p:extLst>
          </p:nvPr>
        </p:nvGraphicFramePr>
        <p:xfrm>
          <a:off x="7391400" y="563880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2605088" imgH="1196975" progId="">
                  <p:embed/>
                </p:oleObj>
              </mc:Choice>
              <mc:Fallback>
                <p:oleObj r:id="rId3" imgW="2605088" imgH="119697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638800"/>
                        <a:ext cx="990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47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Involves </a:t>
            </a:r>
            <a:r>
              <a:rPr lang="en-US" dirty="0"/>
              <a:t>identifying the potential hazard that a </a:t>
            </a:r>
            <a:r>
              <a:rPr lang="en-US" dirty="0" smtClean="0"/>
              <a:t>chemical, physical </a:t>
            </a:r>
            <a:r>
              <a:rPr lang="en-US" dirty="0"/>
              <a:t>or biological agent - or an adverse ergonomic situation - poses </a:t>
            </a:r>
            <a:r>
              <a:rPr lang="en-US" dirty="0" smtClean="0"/>
              <a:t>to health.</a:t>
            </a:r>
          </a:p>
          <a:p>
            <a:r>
              <a:rPr lang="en-US" i="1" dirty="0" smtClean="0"/>
              <a:t>Example</a:t>
            </a:r>
          </a:p>
          <a:p>
            <a:pPr lvl="1"/>
            <a:r>
              <a:rPr lang="en-US" dirty="0" smtClean="0"/>
              <a:t>The IH researches the chemicals (in this case </a:t>
            </a:r>
            <a:r>
              <a:rPr lang="en-US" dirty="0" smtClean="0">
                <a:solidFill>
                  <a:schemeClr val="accent1"/>
                </a:solidFill>
              </a:rPr>
              <a:t>formaldehyde) </a:t>
            </a:r>
            <a:r>
              <a:rPr lang="en-US" dirty="0" smtClean="0"/>
              <a:t>to understand the hazards and performs an assessment to determine how the employee(s) will be/are using it.</a:t>
            </a:r>
          </a:p>
          <a:p>
            <a:pPr lvl="2"/>
            <a:r>
              <a:rPr lang="en-US" dirty="0" smtClean="0"/>
              <a:t>Interviews, inspects, reviews </a:t>
            </a:r>
            <a:r>
              <a:rPr lang="en-US" dirty="0"/>
              <a:t>medical surveillance programs, health and epidemiology studies, worker health complaints, </a:t>
            </a:r>
            <a:r>
              <a:rPr lang="en-US" dirty="0" smtClean="0"/>
              <a:t>occupationally-related </a:t>
            </a:r>
            <a:r>
              <a:rPr lang="en-US" dirty="0"/>
              <a:t>compensation claims, and industrial hygiene monitoring </a:t>
            </a:r>
            <a:r>
              <a:rPr lang="en-US" dirty="0" smtClean="0"/>
              <a:t>information.</a:t>
            </a:r>
            <a:endParaRPr lang="en-US" dirty="0"/>
          </a:p>
        </p:txBody>
      </p:sp>
      <p:pic>
        <p:nvPicPr>
          <p:cNvPr id="4" name="Picture 2" descr="https://encrypted-tbn0.gstatic.com/images?q=tbn:ANd9GcQ24AT_UZjXvwRGUivWH9uiS4qdLrUV2hnPdLZPSI8M2BrrYBS6AvEHoH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885217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47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Anticipate &amp; Recognize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0540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Anticipate or recognize things such as: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Chemical </a:t>
            </a:r>
            <a:r>
              <a:rPr lang="fr-FR" dirty="0" smtClean="0">
                <a:solidFill>
                  <a:srgbClr val="FF0000"/>
                </a:solidFill>
              </a:rPr>
              <a:t>agents</a:t>
            </a:r>
            <a:r>
              <a:rPr lang="fr-FR" dirty="0" smtClean="0"/>
              <a:t>: </a:t>
            </a:r>
            <a:r>
              <a:rPr lang="fr-FR" dirty="0"/>
              <a:t>gases, vapors, solids, fibers, liquids, dusts, </a:t>
            </a:r>
            <a:r>
              <a:rPr lang="en-US" dirty="0"/>
              <a:t>mists, fumes,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Physical </a:t>
            </a:r>
            <a:r>
              <a:rPr lang="en-US" dirty="0" smtClean="0">
                <a:solidFill>
                  <a:srgbClr val="FF0000"/>
                </a:solidFill>
              </a:rPr>
              <a:t>agents</a:t>
            </a:r>
            <a:r>
              <a:rPr lang="en-US" dirty="0" smtClean="0"/>
              <a:t>: </a:t>
            </a:r>
            <a:r>
              <a:rPr lang="en-US" dirty="0"/>
              <a:t>n</a:t>
            </a:r>
            <a:r>
              <a:rPr lang="en-US" dirty="0" smtClean="0"/>
              <a:t>oise </a:t>
            </a:r>
            <a:r>
              <a:rPr lang="en-US" dirty="0"/>
              <a:t>and </a:t>
            </a:r>
            <a:r>
              <a:rPr lang="en-US" dirty="0" smtClean="0"/>
              <a:t>vibration, heat </a:t>
            </a:r>
            <a:r>
              <a:rPr lang="en-US" dirty="0"/>
              <a:t>and </a:t>
            </a:r>
            <a:r>
              <a:rPr lang="en-US" dirty="0" smtClean="0"/>
              <a:t>cold, electromagnetic </a:t>
            </a:r>
            <a:r>
              <a:rPr lang="en-US" dirty="0"/>
              <a:t>fields, lighting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Biological </a:t>
            </a:r>
            <a:r>
              <a:rPr lang="en-US" dirty="0" smtClean="0">
                <a:solidFill>
                  <a:srgbClr val="FF0000"/>
                </a:solidFill>
              </a:rPr>
              <a:t>agents</a:t>
            </a:r>
            <a:r>
              <a:rPr lang="en-US" dirty="0" smtClean="0"/>
              <a:t>: bacteria </a:t>
            </a:r>
            <a:r>
              <a:rPr lang="en-US" dirty="0"/>
              <a:t>, fungi,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Ergonomic </a:t>
            </a:r>
            <a:r>
              <a:rPr lang="en-US" dirty="0" smtClean="0">
                <a:solidFill>
                  <a:srgbClr val="FF0000"/>
                </a:solidFill>
              </a:rPr>
              <a:t>factors</a:t>
            </a:r>
            <a:r>
              <a:rPr lang="en-US" dirty="0" smtClean="0"/>
              <a:t>: lifting</a:t>
            </a:r>
            <a:r>
              <a:rPr lang="en-US" dirty="0"/>
              <a:t>, stretching, and repetitive motion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Psychosocial </a:t>
            </a:r>
            <a:r>
              <a:rPr lang="en-US" dirty="0" smtClean="0">
                <a:solidFill>
                  <a:srgbClr val="FF0000"/>
                </a:solidFill>
              </a:rPr>
              <a:t>factors</a:t>
            </a:r>
            <a:r>
              <a:rPr lang="en-US" dirty="0" smtClean="0"/>
              <a:t>: </a:t>
            </a:r>
            <a:r>
              <a:rPr lang="en-US" dirty="0"/>
              <a:t>s</a:t>
            </a:r>
            <a:r>
              <a:rPr lang="en-US" dirty="0" smtClean="0"/>
              <a:t>tress</a:t>
            </a:r>
            <a:r>
              <a:rPr lang="en-US" dirty="0"/>
              <a:t>, workload and work organization</a:t>
            </a:r>
          </a:p>
          <a:p>
            <a:r>
              <a:rPr lang="en-US" dirty="0" smtClean="0"/>
              <a:t>Once </a:t>
            </a:r>
            <a:r>
              <a:rPr lang="en-US" dirty="0"/>
              <a:t>anticipated or recognized, the hazard </a:t>
            </a:r>
            <a:r>
              <a:rPr lang="en-US" dirty="0" smtClean="0"/>
              <a:t>can </a:t>
            </a:r>
            <a:r>
              <a:rPr lang="en-US" dirty="0"/>
              <a:t>then be evaluated and eventually controlled to eliminate or reduce the impact of the hazard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Evaluate the extent of the exposure.</a:t>
            </a:r>
          </a:p>
          <a:p>
            <a:r>
              <a:rPr lang="en-US" dirty="0" smtClean="0"/>
              <a:t>This often </a:t>
            </a:r>
            <a:r>
              <a:rPr lang="en-US" dirty="0"/>
              <a:t>involves </a:t>
            </a:r>
            <a:r>
              <a:rPr lang="en-US" dirty="0" smtClean="0"/>
              <a:t>measuring the </a:t>
            </a:r>
            <a:r>
              <a:rPr lang="en-US" dirty="0"/>
              <a:t>personal exposure of a worker to </a:t>
            </a:r>
            <a:r>
              <a:rPr lang="en-US" dirty="0" smtClean="0"/>
              <a:t>the hazard/agent </a:t>
            </a:r>
            <a:r>
              <a:rPr lang="en-US" dirty="0"/>
              <a:t>in the </a:t>
            </a:r>
            <a:r>
              <a:rPr lang="en-US" dirty="0" smtClean="0"/>
              <a:t>workplace and understanding what PPE they currently use.</a:t>
            </a:r>
          </a:p>
          <a:p>
            <a:r>
              <a:rPr lang="en-US" dirty="0" smtClean="0"/>
              <a:t>Compare to SDS recommendations including occupational exposure limits, where </a:t>
            </a:r>
            <a:r>
              <a:rPr lang="en-US" dirty="0"/>
              <a:t>such criteria exist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Example</a:t>
            </a:r>
          </a:p>
          <a:p>
            <a:pPr lvl="1"/>
            <a:r>
              <a:rPr lang="en-US" sz="2400" dirty="0"/>
              <a:t>Depending on the use, the IH may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collect </a:t>
            </a:r>
            <a:r>
              <a:rPr lang="en-US" sz="2400" dirty="0"/>
              <a:t>personal breathing air samples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determine his/her exposure to </a:t>
            </a:r>
            <a:r>
              <a:rPr lang="en-US" sz="2400" dirty="0" smtClean="0"/>
              <a:t>help</a:t>
            </a:r>
          </a:p>
          <a:p>
            <a:pPr marL="457200" lvl="1" indent="0">
              <a:buNone/>
            </a:pPr>
            <a:r>
              <a:rPr lang="en-US" sz="2400" dirty="0" smtClean="0"/>
              <a:t>select </a:t>
            </a:r>
            <a:r>
              <a:rPr lang="en-US" sz="2400" dirty="0"/>
              <a:t>the most appropriate PPE for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inhalation</a:t>
            </a:r>
            <a:r>
              <a:rPr lang="en-US" sz="2400" dirty="0"/>
              <a:t>.  </a:t>
            </a:r>
            <a:r>
              <a:rPr lang="en-US" sz="2400" dirty="0" smtClean="0"/>
              <a:t>Absorption and ingestion </a:t>
            </a:r>
          </a:p>
          <a:p>
            <a:pPr marL="457200" lvl="1" indent="0">
              <a:buNone/>
            </a:pPr>
            <a:r>
              <a:rPr lang="en-US" sz="2400" dirty="0" smtClean="0"/>
              <a:t>potential </a:t>
            </a:r>
            <a:r>
              <a:rPr lang="en-US" sz="2400" dirty="0"/>
              <a:t>will also be reviewed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6" descr="https://encrypted-tbn2.gstatic.com/images?q=tbn:ANd9GcQXu1lXY9WsNAWIUtCpPMl3Iu3VG3_dnmJt2miotL0s8r9VHrZsk0C2r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1" y="152400"/>
            <a:ext cx="1295400" cy="1723632"/>
          </a:xfrm>
          <a:prstGeom prst="rect">
            <a:avLst/>
          </a:prstGeom>
          <a:noFill/>
        </p:spPr>
      </p:pic>
      <p:pic>
        <p:nvPicPr>
          <p:cNvPr id="7" name="Picture 2" descr="File:Embalmers and worcestershire sau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2743200" cy="22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Control by </a:t>
            </a:r>
            <a:r>
              <a:rPr lang="en-US" dirty="0"/>
              <a:t>procedural, engineering or </a:t>
            </a:r>
            <a:r>
              <a:rPr lang="en-US" dirty="0" smtClean="0"/>
              <a:t>other </a:t>
            </a:r>
            <a:r>
              <a:rPr lang="en-US" dirty="0"/>
              <a:t>means where </a:t>
            </a:r>
            <a:r>
              <a:rPr lang="en-US" dirty="0" smtClean="0"/>
              <a:t>the evaluation </a:t>
            </a:r>
            <a:r>
              <a:rPr lang="en-US" dirty="0"/>
              <a:t>indicates that this is necessary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Example</a:t>
            </a:r>
          </a:p>
          <a:p>
            <a:pPr lvl="1"/>
            <a:r>
              <a:rPr lang="en-US" dirty="0" smtClean="0"/>
              <a:t>If results show the chemical is hazardous, the best idea is to find a less hazardous replacement or engineer a solution (e.g. ventilation).  If not, adding administrative controls or adding PPE may be necessary.</a:t>
            </a:r>
            <a:r>
              <a:rPr lang="en-US" i="1" dirty="0"/>
              <a:t> </a:t>
            </a:r>
            <a:endParaRPr lang="en-US" i="1" dirty="0" smtClean="0"/>
          </a:p>
          <a:p>
            <a:pPr lvl="2"/>
            <a:r>
              <a:rPr lang="en-US" dirty="0" smtClean="0"/>
              <a:t>Embalmers previously </a:t>
            </a:r>
            <a:r>
              <a:rPr lang="en-US" dirty="0"/>
              <a:t>used arsenic.  </a:t>
            </a:r>
            <a:endParaRPr lang="en-US" dirty="0" smtClean="0"/>
          </a:p>
          <a:p>
            <a:pPr lvl="3"/>
            <a:r>
              <a:rPr lang="en-US" dirty="0" smtClean="0"/>
              <a:t>They’ve </a:t>
            </a:r>
            <a:r>
              <a:rPr lang="en-US" dirty="0"/>
              <a:t>replaced it with </a:t>
            </a:r>
            <a:r>
              <a:rPr lang="en-US" dirty="0" smtClean="0"/>
              <a:t>less </a:t>
            </a:r>
            <a:r>
              <a:rPr lang="en-US" dirty="0"/>
              <a:t>hazardous (but still </a:t>
            </a:r>
            <a:r>
              <a:rPr lang="en-US" dirty="0" smtClean="0"/>
              <a:t>hazardous) formaldehyde</a:t>
            </a:r>
          </a:p>
          <a:p>
            <a:pPr lvl="2"/>
            <a:r>
              <a:rPr lang="en-US" dirty="0" smtClean="0"/>
              <a:t>Ventilation may be added to control fumes</a:t>
            </a:r>
          </a:p>
          <a:p>
            <a:pPr lvl="2"/>
            <a:r>
              <a:rPr lang="en-US" dirty="0" smtClean="0"/>
              <a:t>PPE such as gloves are used</a:t>
            </a:r>
          </a:p>
          <a:p>
            <a:pPr lvl="1"/>
            <a:endParaRPr lang="en-US" dirty="0"/>
          </a:p>
        </p:txBody>
      </p:sp>
      <p:pic>
        <p:nvPicPr>
          <p:cNvPr id="2050" name="Picture 2" descr="Sol-Vex Ii &lt;b&gt;Chemical&lt;/b&gt; Resistant &lt;b&gt;Gloves&lt;/b&gt;, Ansell 37-646, Nitrile, Straigh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84513"/>
            <a:ext cx="654778" cy="65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05028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Ventilated Embalming St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6497"/>
            <a:ext cx="1820541" cy="13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221309" y="5029200"/>
            <a:ext cx="334329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8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537916F620A488F4B8CA2B3C7BBE6" ma:contentTypeVersion="7" ma:contentTypeDescription="Create a new document." ma:contentTypeScope="" ma:versionID="9c66c323c07e7306e59124c1f3c180b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1DC17A5-872C-4D21-AA9E-1339ED5B64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76FD24-5EF6-43B8-9367-1C7DE8286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D47038-A5AC-4CD7-8A14-E19F1E885DE5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748</Words>
  <Application>Microsoft Office PowerPoint</Application>
  <PresentationFormat>On-screen Show (4:3)</PresentationFormat>
  <Paragraphs>95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What in the World is Industrial Hygiene?</vt:lpstr>
      <vt:lpstr>Industrial Hygienist</vt:lpstr>
      <vt:lpstr>IH Defined</vt:lpstr>
      <vt:lpstr>Industrial Hygiene/Occupational Health -EH&amp;S (Environmental, Health &amp; Safety)  </vt:lpstr>
      <vt:lpstr>Anticipation</vt:lpstr>
      <vt:lpstr>Recognition</vt:lpstr>
      <vt:lpstr>Anticipate &amp; Recognize Review</vt:lpstr>
      <vt:lpstr>Evaluation</vt:lpstr>
      <vt:lpstr>Control</vt:lpstr>
      <vt:lpstr>Job Diversity</vt:lpstr>
      <vt:lpstr>Salary</vt:lpstr>
      <vt:lpstr>Questions?</vt:lpstr>
      <vt:lpstr>The Right Thing to Do: What is IH? -video (7.5 min)</vt:lpstr>
      <vt:lpstr>Perform Exercise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jmyers</dc:creator>
  <cp:lastModifiedBy>Christy Kirsch</cp:lastModifiedBy>
  <cp:revision>129</cp:revision>
  <cp:lastPrinted>2014-12-17T05:56:06Z</cp:lastPrinted>
  <dcterms:created xsi:type="dcterms:W3CDTF">2012-04-19T18:42:22Z</dcterms:created>
  <dcterms:modified xsi:type="dcterms:W3CDTF">2014-12-17T05:59:02Z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0x01010012E537916F620A488F4B8CA2B3C7BBE6</vt:lpwstr>
  </property>
</Properties>
</file>